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9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notesMasterIdLst>
    <p:notesMasterId r:id="rId21"/>
  </p:notesMasterIdLst>
  <p:handoutMasterIdLst>
    <p:handoutMasterId r:id="rId22"/>
  </p:handoutMasterIdLst>
  <p:sldIdLst>
    <p:sldId id="321" r:id="rId5"/>
    <p:sldId id="2145705986" r:id="rId6"/>
    <p:sldId id="2145706104" r:id="rId7"/>
    <p:sldId id="2145706110" r:id="rId8"/>
    <p:sldId id="2145706088" r:id="rId9"/>
    <p:sldId id="2145706089" r:id="rId10"/>
    <p:sldId id="304" r:id="rId11"/>
    <p:sldId id="2145706077" r:id="rId12"/>
    <p:sldId id="2145706067" r:id="rId13"/>
    <p:sldId id="2145706107" r:id="rId14"/>
    <p:sldId id="2145706075" r:id="rId15"/>
    <p:sldId id="2145706111" r:id="rId16"/>
    <p:sldId id="2145706106" r:id="rId17"/>
    <p:sldId id="2145706108" r:id="rId18"/>
    <p:sldId id="2145706109" r:id="rId19"/>
    <p:sldId id="2145705823" r:id="rId20"/>
  </p:sldIdLst>
  <p:sldSz cx="12192000" cy="6858000"/>
  <p:notesSz cx="6858000" cy="9144000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gion" initials="L" lastIdx="49" clrIdx="0">
    <p:extLst>
      <p:ext uri="{19B8F6BF-5375-455C-9EA6-DF929625EA0E}">
        <p15:presenceInfo xmlns:p15="http://schemas.microsoft.com/office/powerpoint/2012/main" userId="Legion" providerId="None"/>
      </p:ext>
    </p:extLst>
  </p:cmAuthor>
  <p:cmAuthor id="2" name="Dang Tai" initials="DT" lastIdx="20" clrIdx="1">
    <p:extLst>
      <p:ext uri="{19B8F6BF-5375-455C-9EA6-DF929625EA0E}">
        <p15:presenceInfo xmlns:p15="http://schemas.microsoft.com/office/powerpoint/2012/main" userId="33320edc9f915d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3E2"/>
    <a:srgbClr val="F300D6"/>
    <a:srgbClr val="9A07CB"/>
    <a:srgbClr val="00467F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95" autoAdjust="0"/>
    <p:restoredTop sz="90886" autoAdjust="0"/>
  </p:normalViewPr>
  <p:slideViewPr>
    <p:cSldViewPr snapToGrid="0">
      <p:cViewPr varScale="1">
        <p:scale>
          <a:sx n="78" d="100"/>
          <a:sy n="78" d="100"/>
        </p:scale>
        <p:origin x="21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7T09:58:50.526" idx="1">
    <p:pos x="5481" y="2302"/>
    <p:text>## list mentor default khi chưa có filter sẽ sort theo tên 
```sql 
SELECT 
    u.id,
    u.name,
    l.name as location,
    j.name AS jobtitle,
    u.role_id,
    COALESCE(AVG(f.rating_star), 0) AS average_rating
FROM [User] u
JOIN Jobtitle j ON u.jobtitle_id = j.id
JOIN Location l on u.location_id = l.id
LEFT JOIN Program p ON u.id = p.user_id
LEFT JOIN Challenge c ON u.id = c.user_id
LEFT JOIN Course co ON u.id = co.user_id
LEFT JOIN Review f ON f.source_id = p.id OR f.source_id = c.id OR f.source_id = co.id
WHERE u.role_id = (SELECT setting_value FROM GetSettingValue('Role','Mentor') )
GROUP BY u.id, u.name, l.name, j.name, u.role_id
ORDER BY u.name ASC;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7T10:16:33.112" idx="6">
    <p:pos x="4712" y="2223"/>
    <p:text># lay tat ca location 
```sql
SELECT name from location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5:56:34.593" idx="35">
    <p:pos x="4778" y="2918"/>
    <p:text/>
    <p:extLst>
      <p:ext uri="{C676402C-5697-4E1C-873F-D02D1690AC5C}">
        <p15:threadingInfo xmlns:p15="http://schemas.microsoft.com/office/powerpoint/2012/main" timeZoneBias="-420"/>
      </p:ext>
    </p:extLst>
  </p:cm>
  <p:cm authorId="1" dt="2024-06-28T15:56:59.868" idx="36">
    <p:pos x="4778" y="3014"/>
    <p:text>SELECT * FROM Jobtitle</p:text>
    <p:extLst>
      <p:ext uri="{C676402C-5697-4E1C-873F-D02D1690AC5C}">
        <p15:threadingInfo xmlns:p15="http://schemas.microsoft.com/office/powerpoint/2012/main" timeZoneBias="-420">
          <p15:parentCm authorId="1" idx="35"/>
        </p15:threadingInfo>
      </p:ext>
    </p:extLst>
  </p:cm>
  <p:cm authorId="1" dt="2024-07-02T10:48:41.882" idx="37">
    <p:pos x="5764" y="2296"/>
    <p:text>## lay mentor rating theo location va top rating
```sql
SELECT 
	u.id, u.name, l.name as location, u.role_id , j.name as jobtitle
	,COALESCE(AVG(f.rating_star),0) as average_rating
FROM [User] u
JOIN Jobtitle j ON  u.jobtitle_id = j.id
JOIN Location l on u.location_id = l.id
LEFT JOIN Program p ON u.id = p.user_id
LEFT JOIN Challenge c ON u.id = c.user_id
LEFT JOIN Course co ON u.id = co.user_id
LEFT JOIN Review f ON f.source_id = p.id OR f.source_id = c.id OR f.source_id = co.id
WHERE l.name ='Ho Chi Minh' AND u.role_id = (SELECT setting_value FROM GetSettingValue('Role','Mentor') )
GROUP BY u.id, u.name, l.name, j.name, u.role_id
ORDER BY average_rating DESC;
```</p:text>
    <p:extLst>
      <p:ext uri="{C676402C-5697-4E1C-873F-D02D1690AC5C}">
        <p15:threadingInfo xmlns:p15="http://schemas.microsoft.com/office/powerpoint/2012/main" timeZoneBias="-420"/>
      </p:ext>
    </p:extLst>
  </p:cm>
  <p:cm authorId="1" dt="2024-07-02T10:49:41.891" idx="38">
    <p:pos x="6380" y="2286"/>
    <p:text>## Lay mentor theo ten company
SELECT 
    u.name,
    l.name as location,
    c.name as company,
    c.img as imgcompany,
    COALESCE(AVG(f.rating_star), 0) as average_rating
FROM [User] u
JOIN experience e ON u.id = e.user_id
JOIN company c ON e.company_id = c.id
JOIN Location l ON u.location_id = l.id
LEFT JOIN Program p ON u.id = p.user_id
LEFT JOIN Challenge ch ON u.id = ch.user_id
LEFT JOIN Course co ON u.id = co.user_id
LEFT JOIN Review f ON f.source_id = p.id OR f.source_id = ch.id OR f.source_id = co.id
WHERE c.name = 'bbv' and u.role_id = (SELECT setting_value FROM GetSettingValue('Role','Mentor') )
GROUP BY u.name, l.name, c.name, c.img;
```</p:text>
    <p:extLst>
      <p:ext uri="{C676402C-5697-4E1C-873F-D02D1690AC5C}">
        <p15:threadingInfo xmlns:p15="http://schemas.microsoft.com/office/powerpoint/2012/main" timeZoneBias="-420"/>
      </p:ext>
    </p:extLst>
  </p:cm>
  <p:cm authorId="1" dt="2024-07-02T10:51:44.646" idx="39">
    <p:pos x="6074" y="2283"/>
    <p:text>## Lay mentor theo top rating (program , challenges , course)
```sql
SELECT 
    u.id,
    u.name,
    l.name as location,
    j.name AS jobtitle,
    u.role_id,
    COALESCE(AVG(f.rating_star), 0) AS average_rating
FROM [User] u
JOIN Jobtitle j ON u.jobtitle_id = j.id
JOIN Location l on u.location_id = l.id
LEFT JOIN Program p ON u.id = p.user_id
LEFT JOIN Challenge c ON u.id = c.user_id
LEFT JOIN Course co ON u.id = co.user_id
LEFT JOIN Review f ON f.source_id = p.id OR f.source_id = c.id OR f.source_id = co.id
WHERE u.role_id = '5'
GROUP BY u.id, u.name, u.location_id,l.name, j.name, u.role_id
ORDER BY average_rating DESC;
```</p:text>
    <p:extLst>
      <p:ext uri="{C676402C-5697-4E1C-873F-D02D1690AC5C}">
        <p15:threadingInfo xmlns:p15="http://schemas.microsoft.com/office/powerpoint/2012/main" timeZoneBias="-420"/>
      </p:ext>
    </p:extLst>
  </p:cm>
  <p:cm authorId="1" dt="2024-07-02T10:56:26.266" idx="40">
    <p:pos x="5795" y="2642"/>
    <p:text>## Lay mentor theo jobtitle va top rating
SELECT 
	u.id, u.name, l.name as location, j.name as jobtitle, u.role_id
	,COALESCE(AVG(f.rating_star),0) as average_rating
FROM [User] u
JOIN Jobtitle j ON  u.jobtitle_id = j.id
JOIN Location l on u.location_id = l.id
LEFT JOIN Program p ON u.id = p.user_id
LEFT JOIN Challenge c ON u.id = c.user_id
LEFT JOIN Course co ON u.id = co.user_id
LEFT JOIN Review f ON f.source_id = p.id OR f.source_id = c.id OR f.source_id = co.id
WHERE u.role_id = (SELECT setting_value FROM GetSettingValue('Role','Mentor') ) and j.name = 'UI/UX Designer'
GROUP BY u.id, u.name, u.location_id,l.name, j.name, u.role_id
ORDER BY average_rating DESC;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7T10:18:07.789" idx="7">
    <p:pos x="5142" y="748"/>
    <p:text>## lay name , jobtitle , role , totalprogram , avgrating , totalfollowers , totalstudent, totalfeedback  cua mentor
```sql
SELECT 
    u.id,
    u.name,
    j.name AS jobtitle,
    u.location_id,
    u.role_id,
    (SELECT COUNT(*) FROM Program WHERE user_id = u.id) AS total_programs,
    (SELECT COUNT(*) FROM (
         SELECT fm.id
         FROM Review fm
         LEFT JOIN Program p ON fm.source_id = p.id AND p.user_id = u.id
         LEFT JOIN Challenge c ON fm.source_id = c.id AND c.user_id = u.id
         LEFT JOIN Course co ON fm.source_id = co.id AND co.user_id = u.id
         WHERE p.user_id = u.id OR c.user_id = u.id OR co.user_id = u.id
         ) AS feedback_count
     ) AS total_feedback,
    (SELECT COUNT(DISTINCT pu.user_id) 
     FROM Program p 
     JOIN ProgramUser pu ON p.id = pu.program_id 
     WHERE p.user_id = u.id
     ) AS total_students_from_programs,
    (SELECT COUNT(DISTINCT cu.user_id)
     FROM Challenge c 
     JOIN ChallengeUser cu ON c.id = cu.challenge_id
     WHERE c.user_id = u.id
     ) AS total_students_from_challenges,
    (SELECT COUNT(*) FROM FollowUser WHERE followee_id = u.id) AS total_followers,
    (SELECT COALESCE(AVG(fm.rating_star), 0)
     FROM Review fm
     LEFT JOIN Program p ON fm.source_id = p.id AND p.user_id = u.id
     LEFT JOIN Challenge c ON fm.source_id = c.id AND c.user_id = u.id
     LEFT JOIN Course co ON fm.source_id = co.id AND co.user_id = u.id
     WHERE p.user_id = u.id OR c.user_id = u.id OR co.user_id = u.id
     ) AS average_rating
FROM [User] u 
JOIN Jobtitle j ON u.jobtitle_id = j.id
WHERE u.id = '1';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7T10:26:52.478" idx="12">
    <p:pos x="4787" y="1457"/>
    <p:text>SELECT 
    p.id,
    p.program_name,
	p.description,
    p.price,
    AVG(f.rating_star) AS total_rating
FROM 
    Review f
JOIN 
    Program p ON f.source_id = p.id
JOIN 
    [User] sender ON f.user_id = sender.id
WHERE 
    p.user_id = '5'
GROUP BY   
    p.id,
    p.program_name,
	p.description,
    p.price
ORDER BY 
    total_rating DESC;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09:41:24.644" idx="15">
    <p:pos x="4679" y="2769"/>
    <p:text>## lay experience cua 1 user
```sql
-- First part: Selecting from Experience table
SELECT 
    j.name AS jobtitle,
    c.name AS company_name,
    w.name AS type,
    e.isworking
FROM 
    Experience e
JOIN 
    Company c ON e.company_id = c.id
JOIN 
    Jobtitle j ON e.jobtitle_id = j.id
JOIN 
    WorkingType w ON e.type_id = w.id
WHERE 
    e.user_id = '2'
UNION
-- Second part: Selecting from ProgramUser and Program tables
SELECT 
    p.program_name AS jobtitle,
    u.name AS company_name,
    'Online Program' AS type,
    0 AS isworking
FROM 
    ProgramUser pu
JOIN 
    Program p ON pu.program_id = p.id
JOIN 
    [User] u ON p.user_id = u.id
WHERE 
    pu.user_id = '2' AND pu.status = 'Completed';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8T09:43:23.599" idx="16">
    <p:pos x="4999" y="2746"/>
    <p:text>## lay cert cua 1 user
```sql
SELECT ci.id AS CertID, 
       ci.credentialcode, 
       ci.certified_at, 
       COALESCE(p.program_name, c.name, ch.challenge_name) AS CertName
FROM CredentialIssued ci
JOIN SourceTemplate st ON ci.sourcetemplate_id = st.id
LEFT JOIN Program p ON st.source_id = p.id AND st.sourcetype_id = '1'
LEFT JOIN Course c ON st.source_id = c.id AND st.sourcetype_id = '3'
LEFT JOIN Challenge ch ON st.source_id = ch.id AND st.sourcetype_id = '2'
WHERE ci.user_id = '3';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1:04:55.457" idx="17">
    <p:pos x="5288" y="2737"/>
    <p:text>SELECT 
    fm.user_id,
    fm.rating_star, 
    fm.content,
    CASE 
        WHEN P.program_name IS NOT NULL THEN CONCAT('Program: ', P.program_name)
        WHEN C.challenge_name IS NOT NULL THEN CONCAT('Challenge: ', C.challenge_name)
        WHEN CO.name IS NOT NULL THEN CONCAT('Course: ', CO.name)
    END AS name
FROM Review FM
LEFT JOIN Program P ON FM.source_id = P.id AND fm.source_type_id = '3'
LEFT JOIN Challenge C ON FM.source_id = C.id AND fm.source_type_id = '2'
LEFT JOIN Course CO ON FM.source_id = CO.id AND fm.source_type_id = '1'
WHERE 
    P.user_id = '2' OR 
    C.user_id = '2' OR 
    CO.user_id = '2';</p:text>
    <p:extLst>
      <p:ext uri="{C676402C-5697-4E1C-873F-D02D1690AC5C}">
        <p15:threadingInfo xmlns:p15="http://schemas.microsoft.com/office/powerpoint/2012/main" timeZoneBias="-420"/>
      </p:ext>
    </p:extLst>
  </p:cm>
  <p:cm authorId="2" dt="2024-07-05T13:18:57.622" idx="1">
    <p:pos x="4841" y="4302"/>
    <p:text>Select s.name from UserSkill u
JOIN Skill s on u.skill_id = s.id
WHERE user_id = 1</p:text>
    <p:extLst>
      <p:ext uri="{C676402C-5697-4E1C-873F-D02D1690AC5C}">
        <p15:threadingInfo xmlns:p15="http://schemas.microsoft.com/office/powerpoint/2012/main" timeZoneBias="-420"/>
      </p:ext>
    </p:extLst>
  </p:cm>
  <p:cm authorId="2" dt="2024-07-05T13:21:11.149" idx="2">
    <p:pos x="4878" y="5039"/>
    <p:text>SELECT un.name,un.img, u.degree FROM Education u 
JOIN University un on u.university_id = un.id
WHERE user_id = 1</p:text>
    <p:extLst>
      <p:ext uri="{C676402C-5697-4E1C-873F-D02D1690AC5C}">
        <p15:threadingInfo xmlns:p15="http://schemas.microsoft.com/office/powerpoint/2012/main" timeZoneBias="-420"/>
      </p:ext>
    </p:extLst>
  </p:cm>
  <p:cm authorId="2" dt="2024-07-05T13:42:07.006" idx="3">
    <p:pos x="5153" y="432"/>
    <p:text>SELECT c.name from Program p
JOIN Category c on p.category_id = c.id
WHERE p.user_id = 2</p:text>
    <p:extLst>
      <p:ext uri="{C676402C-5697-4E1C-873F-D02D1690AC5C}">
        <p15:threadingInfo xmlns:p15="http://schemas.microsoft.com/office/powerpoint/2012/main" timeZoneBias="-420"/>
      </p:ext>
    </p:extLst>
  </p:cm>
  <p:cm authorId="2" dt="2024-07-05T13:43:47.678" idx="4">
    <p:pos x="4872" y="418"/>
    <p:text>SELECT * FROM [User]  u
WHERE u.id = 2 and u.role_id = (SELECT setting_value FROM GetSettingValue('Role','Mentor') )</p:text>
    <p:extLst>
      <p:ext uri="{C676402C-5697-4E1C-873F-D02D1690AC5C}">
        <p15:threadingInfo xmlns:p15="http://schemas.microsoft.com/office/powerpoint/2012/main" timeZoneBias="-420"/>
      </p:ext>
    </p:extLst>
  </p:cm>
  <p:cm authorId="2" dt="2024-07-05T13:45:30.929" idx="5">
    <p:pos x="6701" y="1868"/>
    <p:text>Select a.startAt,a.endAt,p.program_name,p.price from AdsProgram a
JOIN Program p on a.program_id = p.id
WHERE p.user_id = 5</p:text>
    <p:extLst>
      <p:ext uri="{C676402C-5697-4E1C-873F-D02D1690AC5C}">
        <p15:threadingInfo xmlns:p15="http://schemas.microsoft.com/office/powerpoint/2012/main" timeZoneBias="-420"/>
      </p:ext>
    </p:extLst>
  </p:cm>
  <p:cm authorId="2" dt="2024-07-05T13:55:58.022" idx="6">
    <p:pos x="6111" y="221"/>
    <p:text>SELECT TOP 10 
    u.name AS mentor_name, 
    AVG(r.rating_star) AS average_rating, 
    COUNT(DISTINCT pu.user_id) AS student_enrollment
FROM [User] u
LEFT JOIN Review r ON u.id = r.user_id 
LEFT JOIN Program p ON r.source_id = p.id 
LEFT JOIN ProgramUser pu ON p.id = pu.program_id 
WHERE u.role_id = (SELECT setting_value FROM GetSettingValue('Role','Mentor') )
GROUP BY u.id, u.name
ORDER BY average_rating DESC, student_enrollment DESC;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8T11:08:53.706" idx="42">
    <p:pos x="4686" y="932"/>
    <p:text>SELECT count(*) from event
WHERE user_id = 1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1:09:11.140" idx="43">
    <p:pos x="5700" y="929"/>
    <p:text>SELECT count(*) as participants from EventUser
Where user_id = 1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1:09:34.726" idx="45">
    <p:pos x="5824" y="2099"/>
    <p:text>SELECT 
    e.*,
    (SELECT COUNT(*) FROM EventUser WHERE event_id = e.id) AS participants
FROM EVENT e
WHERE e.user_id = 1;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1:16:37.080" idx="46">
    <p:pos x="6747" y="1010"/>
    <p:text>WITH combined_views AS (
    SELECT views 
    FROM Event
    WHERE user_id = 1
)
SELECT SUM(views) AS total_views
FROM combined_views;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7T10:14:22.719" idx="5">
    <p:pos x="5039" y="1387"/>
    <p:text>## select thong tin co ban cua mentee và số lượng người mentee đang theo dõi
```sql
SELECT 
    u.id,
    u.name,
    j.name as jobtitle,
    l.name as location,
    u.role_id,
    (SELECT COUNT(*) 
     FROM FollowUser 
     WHERE followee_id = u.id) as total_followers
FROM [User] u 
JOIN Jobtitle j ON u.jobtitle_id = j.id
JOIN Location l ON u.location_id = l.id
WHERE u.id = 4 and  u.role_id = (SELECT setting_value FROM GetSettingValue('Role','Mentee') ) 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7T10:27:56.802" idx="13">
    <p:pos x="5744" y="3498"/>
    <p:text>SELECT e.degree , u.name , u.img
 from education e
JOIN University u on e.university_id = u.id
WHERE e.user_id = 'U1'</p:text>
    <p:extLst>
      <p:ext uri="{C676402C-5697-4E1C-873F-D02D1690AC5C}">
        <p15:threadingInfo xmlns:p15="http://schemas.microsoft.com/office/powerpoint/2012/main" timeZoneBias="-420"/>
      </p:ext>
    </p:extLst>
  </p:cm>
  <p:cm authorId="1" dt="2024-06-27T10:28:21.847" idx="14">
    <p:pos x="5674" y="2442"/>
    <p:text>Select s.name
From Skill s
JOIN UserSkill us on s.id = us.skill_id
JOIN Userr u on us.user_id = u.id
WHERE u.id ='U1'</p:text>
    <p:extLst>
      <p:ext uri="{C676402C-5697-4E1C-873F-D02D1690AC5C}">
        <p15:threadingInfo xmlns:p15="http://schemas.microsoft.com/office/powerpoint/2012/main" timeZoneBias="-420"/>
      </p:ext>
    </p:extLst>
  </p:cm>
  <p:cm authorId="2" dt="2024-07-05T16:47:03.691" idx="8">
    <p:pos x="5442" y="685"/>
    <p:text>## lay experience cua 1 user
```sql
-- First part: Selecting from Experience table
SELECT 
    j.name AS jobtitle,
    c.name AS company_name,
    w.name AS type,
    e.isworking
FROM 
    Experience e
JOIN 
    Company c ON e.company_id = c.id
JOIN 
    Jobtitle j ON e.jobtitle_id = j.id
JOIN 
    WorkingType w ON e.type_id = w.id
WHERE 
    e.user_id = '2'
UNION
-- Second part: Selecting from ProgramUser and Program tables
SELECT 
    p.program_name AS jobtitle,
    u.name AS company_name,
    'Online Program' AS type,
    0 AS isworking
FROM 
    ProgramUser pu
JOIN 
    Program p ON pu.program_id = p.id
JOIN 
    [User] u ON p.user_id = u.id
WHERE 
    pu.user_id = '2' AND pu.status = 'Completed';
```</p:text>
    <p:extLst>
      <p:ext uri="{C676402C-5697-4E1C-873F-D02D1690AC5C}">
        <p15:threadingInfo xmlns:p15="http://schemas.microsoft.com/office/powerpoint/2012/main" timeZoneBias="-420"/>
      </p:ext>
    </p:extLst>
  </p:cm>
  <p:cm authorId="2" dt="2024-07-05T16:49:08.590" idx="13">
    <p:pos x="5844" y="697"/>
    <p:text>## lay cert cua 1 user
```sql
SELECT ci.id AS CertID, 
       ci.credentialcode, 
       ci.certified_at, 
       COALESCE(p.program_name, c.name, ch.challenge_name) AS CertName
FROM CredentialIssued ci
JOIN SourceTemplate st ON ci.sourcetemplate_id = st.id
LEFT JOIN Program p ON st.source_id = p.id AND st.sourcetype_id = '1'
LEFT JOIN Course c ON st.source_id = c.id AND st.sourcetype_id = '3'
LEFT JOIN Challenge ch ON st.source_id = ch.id AND st.sourcetype_id = '2'
WHERE ci.user_id = '3';
```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7-08T15:36:17.197" idx="16">
    <p:pos x="4560" y="1124"/>
    <p:text>SELECT * FROM [User] u
WHERE u.role_id =  (SELECT setting_value FROM GetSettingValue('Role','Mentor') )</p:text>
    <p:extLst>
      <p:ext uri="{C676402C-5697-4E1C-873F-D02D1690AC5C}">
        <p15:threadingInfo xmlns:p15="http://schemas.microsoft.com/office/powerpoint/2012/main" timeZoneBias="-420"/>
      </p:ext>
    </p:extLst>
  </p:cm>
  <p:cm authorId="2" dt="2024-07-08T15:37:58.969" idx="17">
    <p:pos x="3792" y="1095"/>
    <p:text>SELECT * 
FROM [User] u
ORDER BY u.createAt DESC;</p:text>
    <p:extLst>
      <p:ext uri="{C676402C-5697-4E1C-873F-D02D1690AC5C}">
        <p15:threadingInfo xmlns:p15="http://schemas.microsoft.com/office/powerpoint/2012/main" timeZoneBias="-420"/>
      </p:ext>
    </p:extLst>
  </p:cm>
  <p:cm authorId="2" dt="2024-07-08T15:38:54.027" idx="18">
    <p:pos x="6837" y="1162"/>
    <p:text>SELECT * 
FROM [User] u
WHERE u.name = 'Khoa Nguyen'</p:text>
    <p:extLst>
      <p:ext uri="{C676402C-5697-4E1C-873F-D02D1690AC5C}">
        <p15:threadingInfo xmlns:p15="http://schemas.microsoft.com/office/powerpoint/2012/main" timeZoneBias="-420"/>
      </p:ext>
    </p:extLst>
  </p:cm>
  <p:cm authorId="2" dt="2024-07-08T15:40:54.764" idx="19">
    <p:pos x="5121" y="1550"/>
    <p:text>SELECT u.name , u.createAt,u.role_id, u.status FROM [User] u</p:text>
    <p:extLst>
      <p:ext uri="{C676402C-5697-4E1C-873F-D02D1690AC5C}">
        <p15:threadingInfo xmlns:p15="http://schemas.microsoft.com/office/powerpoint/2012/main" timeZoneBias="-420"/>
      </p:ext>
    </p:extLst>
  </p:cm>
  <p:cm authorId="2" dt="2024-07-08T15:41:10.241" idx="20">
    <p:pos x="4176" y="1097"/>
    <p:text>SELECT u.name , u.createAt,u.role_id, u.status FROM [User] u
WHERE u.status = 1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8T11:32:22.979" idx="23">
    <p:pos x="4872" y="549"/>
    <p:text>SELECT 
		(SELECT COUNT(*) FROM [User]) AS TotalUsers,
    (SELECT COUNT(*) FROM [User]
     WHERE MONTH(createAt) = MONTH(GETDATE()) 
       AND YEAR(createAt) = YEAR(GETDATE())) AS UsersThisMonth,
    ROUND(
        (
            (SELECT COUNT(*) FROM [User]
             WHERE MONTH(createAt) = MONTH(GETDATE()) 
               AND YEAR(createAt) = YEAR(GETDATE())) -
            (SELECT COUNT(*) FROM [User]
             WHERE MONTH(createAt) = MONTH(DATEADD(MONTH, -1, GETDATE())) 
               AND YEAR(createAt) = YEAR(GETDATE()))
        ) / NULLIF((SELECT COUNT(*) FROM [User] 
                    WHERE MONTH(createAt) = MONTH(DATEADD(MONTH, -1, GETDATE())) 
                      AND YEAR(createAt) = YEAR(GETDATE())), 0) * 100, 2
    ) AS PercentageChangeThisMonth,
    (SELECT COUNT(*) FROM [User]
     WHERE DATEPART(ISO_WEEK, createAt) = DATEPART(ISO_WEEK, GETDATE()) 
       AND YEAR(createAt) = YEAR(GETDATE())) AS UsersThisWeek,
    ROUND(
        (
            (SELECT COUNT(*) FROM [User] 
             WHERE DATEPART(ISO_WEEK, createAt) = DATEPART(ISO_WEEK, GETDATE()) 
               AND YEAR(createAt) = YEAR(GETDATE())) -
            (SELECT COUNT(*) FROM [User]
             WHERE DATEPART(ISO_WEEK, createAt) = DATEPART(ISO_WEEK, DATEADD(WEEK, -1, GETDATE())) 
               AND YEAR(createAt) = YEAR(GETDATE()))
        ) / NULLIF((SELECT COUNT(*) FROM [User]
                    WHERE DATEPART(ISO_WEEK, createAt) = DATEPART(ISO_WEEK, DATEADD(WEEK, -1, GETDATE())) 
                      AND YEAR(createAt) = YEAR(GETDATE())), 0) * 100, 2
    ) AS PercentageChangeThisWeek;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3:14:21.630" idx="24">
    <p:pos x="5838" y="475"/>
    <p:text>SELECT 
    -- Total Mentees
    SUM(CASE WHEN role_id = 3 THEN 1 ELSE 0 END) AS TotalMentees,
    -- Total Mentors
    SUM(CASE WHEN role_id = 2 THEN 1 ELSE 0 END) AS TotalMentors,
    -- Percentage of Mentees
    ROUND(
        (SUM(CASE WHEN role_id = 3 THEN 1 ELSE 0 END) * 100.0 / COUNT(*)), 2
    ) AS PercentageMentees,
    -- Percentage of Mentors
    ROUND(
        (SUM(CASE WHEN role_id = 2 THEN 1 ELSE 0 END) * 100.0 / COUNT(*)), 2
    ) AS PercentageMentors
FROM [User];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3:47:28.391" idx="25">
    <p:pos x="4847" y="1707"/>
    <p:text>SELECT 
    -- Mentors This Month
    (SELECT COUNT(*) FROM Userr
     WHERE role_id = 'R1') AS TotalMentor,
    -- Percentage Change in Mentors This Month
    CASE
        WHEN (SELECT COUNT(*) FROM Userr
              WHERE role_id = 'R1' 
                AND MONTH(createAt) = MONTH(DATEADD(MONTH, -1, GETDATE())) 
                AND YEAR(createAt) = YEAR(GETDATE())) = 0 THEN 0
        ELSE ROUND(
            (
                (SELECT COUNT(*) FROM Userr
                 WHERE role_id = 'R1' 
                   AND MONTH(createAt) = MONTH(GETDATE()) 
                   AND YEAR(createAt) = YEAR(GETDATE())) -
                (SELECT COUNT(*) FROM Userr
                 WHERE role_id = 'R1' 
                   AND MONTH(createAt) = MONTH(DATEADD(MONTH, -1, GETDATE())) 
                   AND YEAR(createAt) = YEAR(GETDATE()))
            ) * 100.0 / NULLIF(
                (SELECT COUNT(*) FROM Userr
                 WHERE role_id = 'R1' 
                   AND MONTH(createAt) = MONTH(DATEADD(MONTH, -1, GETDATE())) 
                   AND YEAR(createAt) = YEAR(GETDATE())), 0), 2
        )
    END AS PercentageChangeMentorsThisMonth;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3:52:39.756" idx="26">
    <p:pos x="4884" y="1249"/>
    <p:text>SELECT 
    -- Mentors This Month
    (SELECT COUNT(*) FROM Userr
     WHERE role_id = 'R2') AS TotalMentor,
    -- Percentage Change in Mentors This Month
    CASE
        WHEN (SELECT COUNT(*) FROM Userr
              WHERE role_id = 'R2' 
                AND MONTH(createAt) = MONTH(DATEADD(MONTH, -1, GETDATE())) 
                AND YEAR(createAt) = YEAR(GETDATE())) = 0 THEN 0
        ELSE ROUND(
            (
                (SELECT COUNT(*) FROM Userr
                 WHERE role_id = 'R2' 
                   AND MONTH(createAt) = MONTH(GETDATE()) 
                   AND YEAR(createAt) = YEAR(GETDATE())) -
                (SELECT COUNT(*) FROM Userr
                 WHERE role_id = 'R2' 
                   AND MONTH(createAt) = MONTH(DATEADD(MONTH, -1, GETDATE())) 
                   AND YEAR(createAt) = YEAR(GETDATE()))
            ) * 100.0 / NULLIF(
                (SELECT COUNT(*) FROM Userr
                 WHERE role_id = 'R2' 
                   AND MONTH(createAt) = MONTH(DATEADD(MONTH, -1, GETDATE())) 
                   AND YEAR(createAt) = YEAR(GETDATE())), 0), 2
        )
    END AS PercentageChangeMentorsThisMonth;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3:57:01.823" idx="27">
    <p:pos x="5727" y="1726"/>
    <p:text>SELECT 
    -- Total Mentors This Week
    (SELECT COUNT(*) FROM Userr 
     WHERE role_id = 'R1' 
       AND DATEPART(WEEK, createAt) = DATEPART(WEEK, GETDATE()) 
       AND YEAR(createAt) = YEAR(GETDATE())) AS TotalMentorsThisWeek,
    -- Percentage Change in Mentors This Week vs Last Week
    CASE 
        WHEN (SELECT COUNT(*) FROM Userr 
              WHERE role_id = 'R1' 
                AND DATEPART(WEEK, createAt) = DATEPART(WEEK, DATEADD(WEEK, -1, GETDATE())) 
                AND YEAR(createAt) = YEAR(DATEADD(WEEK, -1, GETDATE()))) = 0
        THEN 100.00
        ELSE ROUND(
            (
                (SELECT COUNT(*) FROM Userr 
                 WHERE role_id = 'R1' 
                   AND DATEPART(WEEK, createAt) = DATEPART(WEEK, GETDATE()) 
                   AND YEAR(createAt) = YEAR(GETDATE())) -
                (SELECT COUNT(*) FROM Userr 
                 WHERE role_id = 'R1' 
                   AND DATEPART(WEEK, createAt) = DATEPART(WEEK, DATEADD(WEEK, -1, GETDATE())) 
                   AND YEAR(createAt) = YEAR(DATEADD(WEEK, -1, GETDATE())))
            ) / NULLIF(
                (SELECT COUNT(*) FROM Userr 
                 WHERE role_id = 'R1' 
                   AND DATEPART(WEEK, createAt) = DATEPART(WEEK, DATEADD(WEEK, -1, GETDATE())) 
                   AND YEAR(createAt) = YEAR(DATEADD(WEEK, -1, GETDATE()))), 0
            ) * 100, 2)
    END AS PercentageChangeMentorsThisWeek;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3:59:28.546" idx="28">
    <p:pos x="5689" y="1255"/>
    <p:text>SELECT 
    -- Total Mentors This Week
    (SELECT COUNT(*) FROM Userr 
     WHERE role_id = 'R2' 
       AND DATEPART(WEEK, createAt) = DATEPART(WEEK, GETDATE()) 
       AND YEAR(createAt) = YEAR(GETDATE())) AS TotalMentorsThisWeek,
    -- Percentage Change in Mentors This Week vs Last Week
    CASE 
        WHEN (SELECT COUNT(*) FROM Userr 
              WHERE role_id = 'R2' 
                AND DATEPART(WEEK, createAt) = DATEPART(WEEK, DATEADD(WEEK, -1, GETDATE())) 
                AND YEAR(createAt) = YEAR(DATEADD(WEEK, -1, GETDATE()))) = 0
        THEN 100.00
        ELSE ROUND(
            (
                (SELECT COUNT(*) FROM Userr 
                 WHERE role_id = 'R2' 
                   AND DATEPART(WEEK, createAt) = DATEPART(WEEK, GETDATE()) 
                   AND YEAR(createAt) = YEAR(GETDATE())) -
                (SELECT COUNT(*) FROM Userr 
                 WHERE role_id = 'R2' 
                   AND DATEPART(WEEK, createAt) = DATEPART(WEEK, DATEADD(WEEK, -1, GETDATE())) 
                   AND YEAR(createAt) = YEAR(DATEADD(WEEK, -1, GETDATE())))
            ) / NULLIF(
                (SELECT COUNT(*) FROM Userr 
                 WHERE role_id = 'R2' 
                   AND DATEPART(WEEK, createAt) = DATEPART(WEEK, DATEADD(WEEK, -1, GETDATE())) 
                   AND YEAR(createAt) = YEAR(DATEADD(WEEK, -1, GETDATE()))), 0
            ) * 100, 2)
    END AS PercentageChangeMentorsThisWeek;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5:34:51.414" idx="29">
    <p:pos x="4857" y="2347"/>
    <p:text>SELECT 
    u.id,
    u.name,
    u.location_id,
    j.name AS jobtitle,
    u.role_id,
    COALESCE(AVG(f.rating), 0) AS average_rating
FROM Userr u
JOIN Jobtitle j ON u.jobtitle_id = j.id
LEFT JOIN Program p ON u.id = p.mentor_id
LEFT JOIN Challenge c ON u.id = c.mentor_id
LEFT JOIN Course co ON u.id = co.mentor_id
LEFT JOIN Review f ON f.receiver_id = p.id OR f.receiver_id = c.id OR f.receiver_id = co.id
WHERE u.role_id = 'R1'
GROUP BY u.id, u.name, u.location_id, j.name, u.role_id
ORDER BY average_rating DESC;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5:41:00.275" idx="34">
    <p:pos x="4742" y="3577"/>
    <p:text>SELECT 
    CASE
        WHEN age BETWEEN 15 AND 20 THEN '15-20'
        WHEN age BETWEEN 21 AND 25 THEN '21-25'
        WHEN age BETWEEN 26 AND 30 THEN '26-30'
        WHEN age BETWEEN 31 AND 35 THEN '31-35'
        ELSE 'Other'
    END AS AgeGroup,
    gender,
    COUNT(*) AS Count
FROM Userr
GROUP BY 
    CASE
        WHEN age BETWEEN 15 AND 20 THEN '15-20'
        WHEN age BETWEEN 21 AND 25 THEN '21-25'
        WHEN age BETWEEN 26 AND 30 THEN '26-30'
        WHEN age BETWEEN 31 AND 35 THEN '31-35'
        ELSE 'Other'
    END,
    gender
ORDER BY AgeGroup, gender;</p:text>
    <p:extLst>
      <p:ext uri="{C676402C-5697-4E1C-873F-D02D1690AC5C}">
        <p15:threadingInfo xmlns:p15="http://schemas.microsoft.com/office/powerpoint/2012/main" timeZoneBias="-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904110-CA28-333E-2C34-1D6898DC0F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8BA21-CD2F-EE12-5978-472132E8FF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5959A-AE8E-4098-8E47-081D9FE6ACD1}" type="datetimeFigureOut">
              <a:rPr lang="en-GB" smtClean="0"/>
              <a:t>10/07/2024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F835B-6669-0F4A-D3F6-4284B75B49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16185-AADD-6E7A-A4FC-A558DFE03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649B8-B442-4509-AEA1-C442A31137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35219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2F50848-CCE2-4F33-8910-F863336B6EB2}" type="datetimeFigureOut">
              <a:rPr lang="de-CH" smtClean="0"/>
              <a:pPr/>
              <a:t>10.07.2024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6A4FF178-7F5C-4C53-AC97-DF4205D97146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5230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0493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vi-VN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## select thong tin co ban cua mentee và số lượng người mentee đang theo dõi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```sql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SELECT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u.id,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u.name,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j.name as jobtitle,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l.name as location,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r.name as role,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(SELECT COUNT(*)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FROM Follow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WHERE follower_id = 'U3') as total_followers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FROM Userr u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Jobtitle j on u.jobtitle_id = j.id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Location l on u.location_id = l.id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Role r on u.role_id = r.id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WHERE u.id = 'U3’;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## lay cert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cua</a:t>
            </a:r>
            <a:r>
              <a:rPr lang="en-US" sz="1200" b="0" kern="0" noProof="0" dirty="0">
                <a:solidFill>
                  <a:schemeClr val="bg1"/>
                </a:solidFill>
              </a:rPr>
              <a:t> 1 user</a:t>
            </a:r>
            <a:endParaRPr lang="vi-VN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```sql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SELECT ci.id AS CertID,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  ci.credentialcode,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  ci.certified_at,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  COALESCE(p.name, c.name, ch.name) AS CertName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FROM CredentialIssued ci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SourceTemplate st ON ci.sourcetemplate_id = st.id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LEFT JOIN Program p ON st.source_id = p.id AND st.sourcetype_id = 'S3'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LEFT JOIN Course c ON st.source_id = c.id AND st.sourcetype_id = 'S1'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LEFT JOIN Challenge ch ON st.source_id = ch.id AND st.sourcetype_id = 'S2'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WHERE ci.user_id = 'U3';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```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## lay experience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cua</a:t>
            </a:r>
            <a:r>
              <a:rPr lang="en-US" sz="1200" b="0" kern="0" noProof="0" dirty="0">
                <a:solidFill>
                  <a:schemeClr val="bg1"/>
                </a:solidFill>
              </a:rPr>
              <a:t> 1 user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```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sql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SELECT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j.name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c.name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company_name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e.type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FROM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Experience 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Company c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e.company_id</a:t>
            </a:r>
            <a:r>
              <a:rPr lang="en-US" sz="1200" b="0" kern="0" noProof="0" dirty="0">
                <a:solidFill>
                  <a:schemeClr val="bg1"/>
                </a:solidFill>
              </a:rPr>
              <a:t> = c.id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	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US" sz="1200" b="0" kern="0" noProof="0" dirty="0">
                <a:solidFill>
                  <a:schemeClr val="bg1"/>
                </a:solidFill>
              </a:rPr>
              <a:t> j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e.jobtitle_id</a:t>
            </a:r>
            <a:r>
              <a:rPr lang="en-US" sz="1200" b="0" kern="0" noProof="0" dirty="0">
                <a:solidFill>
                  <a:schemeClr val="bg1"/>
                </a:solidFill>
              </a:rPr>
              <a:t> = j.id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WHERE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e.user_id</a:t>
            </a:r>
            <a:r>
              <a:rPr lang="en-US" sz="1200" b="0" kern="0" noProof="0" dirty="0">
                <a:solidFill>
                  <a:schemeClr val="bg1"/>
                </a:solidFill>
              </a:rPr>
              <a:t> = 'U4'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UNION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SELECT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p.name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u.name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company_name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'Training' AS type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FROM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ProgramUser</a:t>
            </a:r>
            <a:r>
              <a:rPr lang="en-US" sz="1200" b="0" kern="0" noProof="0" dirty="0">
                <a:solidFill>
                  <a:schemeClr val="bg1"/>
                </a:solidFill>
              </a:rPr>
              <a:t>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Program p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pu.program_id</a:t>
            </a:r>
            <a:r>
              <a:rPr lang="en-US" sz="1200" b="0" kern="0" noProof="0" dirty="0">
                <a:solidFill>
                  <a:schemeClr val="bg1"/>
                </a:solidFill>
              </a:rPr>
              <a:t> = p.id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Userr</a:t>
            </a:r>
            <a:r>
              <a:rPr lang="en-US" sz="1200" b="0" kern="0" noProof="0" dirty="0">
                <a:solidFill>
                  <a:schemeClr val="bg1"/>
                </a:solidFill>
              </a:rPr>
              <a:t> u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p.mentor_id</a:t>
            </a:r>
            <a:r>
              <a:rPr lang="en-US" sz="1200" b="0" kern="0" noProof="0" dirty="0">
                <a:solidFill>
                  <a:schemeClr val="bg1"/>
                </a:solidFill>
              </a:rPr>
              <a:t> = u.id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WHERE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pu.user_id</a:t>
            </a:r>
            <a:r>
              <a:rPr lang="en-US" sz="1200" b="0" kern="0" noProof="0" dirty="0">
                <a:solidFill>
                  <a:schemeClr val="bg1"/>
                </a:solidFill>
              </a:rPr>
              <a:t> = 'U4' and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pu.status</a:t>
            </a:r>
            <a:r>
              <a:rPr lang="en-US" sz="1200" b="0" kern="0" noProof="0" dirty="0">
                <a:solidFill>
                  <a:schemeClr val="bg1"/>
                </a:solidFill>
              </a:rPr>
              <a:t> ='Completed';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```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36107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vi-VN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## select thong tin co ban cua mentee và số lượng người mentee đang theo dõi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```sql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SELECT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u.id,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u.name,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j.name as jobtitle,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l.name as location,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r.name as role,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(SELECT COUNT(*)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FROM Follow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WHERE follower_id = 'U3') as total_followers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FROM Userr u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Jobtitle j on u.jobtitle_id = j.id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Location l on u.location_id = l.id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Role r on u.role_id = r.id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WHERE u.id = 'U3’;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## lay cert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cua</a:t>
            </a:r>
            <a:r>
              <a:rPr lang="en-US" sz="1200" b="0" kern="0" noProof="0" dirty="0">
                <a:solidFill>
                  <a:schemeClr val="bg1"/>
                </a:solidFill>
              </a:rPr>
              <a:t> 1 user</a:t>
            </a:r>
            <a:endParaRPr lang="vi-VN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```sql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SELECT ci.id AS CertID,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  ci.credentialcode,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  ci.certified_at,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  COALESCE(p.name, c.name, ch.name) AS CertName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FROM CredentialIssued ci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SourceTemplate st ON ci.sourcetemplate_id = st.id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LEFT JOIN Program p ON st.source_id = p.id AND st.sourcetype_id = 'S3'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LEFT JOIN Course c ON st.source_id = c.id AND st.sourcetype_id = 'S1'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LEFT JOIN Challenge ch ON st.source_id = ch.id AND st.sourcetype_id = 'S2'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WHERE ci.user_id = 'U3';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```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## lay experience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cua</a:t>
            </a:r>
            <a:r>
              <a:rPr lang="en-US" sz="1200" b="0" kern="0" noProof="0" dirty="0">
                <a:solidFill>
                  <a:schemeClr val="bg1"/>
                </a:solidFill>
              </a:rPr>
              <a:t> 1 user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```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sql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SELECT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j.name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c.name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company_name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e.type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FROM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Experience 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Company c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e.company_id</a:t>
            </a:r>
            <a:r>
              <a:rPr lang="en-US" sz="1200" b="0" kern="0" noProof="0" dirty="0">
                <a:solidFill>
                  <a:schemeClr val="bg1"/>
                </a:solidFill>
              </a:rPr>
              <a:t> = c.id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	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US" sz="1200" b="0" kern="0" noProof="0" dirty="0">
                <a:solidFill>
                  <a:schemeClr val="bg1"/>
                </a:solidFill>
              </a:rPr>
              <a:t> j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e.jobtitle_id</a:t>
            </a:r>
            <a:r>
              <a:rPr lang="en-US" sz="1200" b="0" kern="0" noProof="0" dirty="0">
                <a:solidFill>
                  <a:schemeClr val="bg1"/>
                </a:solidFill>
              </a:rPr>
              <a:t> = j.id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WHERE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e.user_id</a:t>
            </a:r>
            <a:r>
              <a:rPr lang="en-US" sz="1200" b="0" kern="0" noProof="0" dirty="0">
                <a:solidFill>
                  <a:schemeClr val="bg1"/>
                </a:solidFill>
              </a:rPr>
              <a:t> = 'U4'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UNION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SELECT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p.name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u.name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company_name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'Training' AS type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FROM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ProgramUser</a:t>
            </a:r>
            <a:r>
              <a:rPr lang="en-US" sz="1200" b="0" kern="0" noProof="0" dirty="0">
                <a:solidFill>
                  <a:schemeClr val="bg1"/>
                </a:solidFill>
              </a:rPr>
              <a:t>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Program p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pu.program_id</a:t>
            </a:r>
            <a:r>
              <a:rPr lang="en-US" sz="1200" b="0" kern="0" noProof="0" dirty="0">
                <a:solidFill>
                  <a:schemeClr val="bg1"/>
                </a:solidFill>
              </a:rPr>
              <a:t> = p.id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Userr</a:t>
            </a:r>
            <a:r>
              <a:rPr lang="en-US" sz="1200" b="0" kern="0" noProof="0" dirty="0">
                <a:solidFill>
                  <a:schemeClr val="bg1"/>
                </a:solidFill>
              </a:rPr>
              <a:t> u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p.mentor_id</a:t>
            </a:r>
            <a:r>
              <a:rPr lang="en-US" sz="1200" b="0" kern="0" noProof="0" dirty="0">
                <a:solidFill>
                  <a:schemeClr val="bg1"/>
                </a:solidFill>
              </a:rPr>
              <a:t> = u.id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WHERE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pu.user_id</a:t>
            </a:r>
            <a:r>
              <a:rPr lang="en-US" sz="1200" b="0" kern="0" noProof="0" dirty="0">
                <a:solidFill>
                  <a:schemeClr val="bg1"/>
                </a:solidFill>
              </a:rPr>
              <a:t> = 'U4' and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pu.status</a:t>
            </a:r>
            <a:r>
              <a:rPr lang="en-US" sz="1200" b="0" kern="0" noProof="0" dirty="0">
                <a:solidFill>
                  <a:schemeClr val="bg1"/>
                </a:solidFill>
              </a:rPr>
              <a:t> ='Completed';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```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1051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3491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274903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505175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8393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3973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08059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5612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36061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7846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217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44824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Ở Statistics: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nếu</a:t>
            </a:r>
            <a:r>
              <a:rPr lang="en-GB" sz="1200" b="0" kern="0" noProof="0" dirty="0">
                <a:solidFill>
                  <a:schemeClr val="bg1"/>
                </a:solidFill>
              </a:rPr>
              <a:t> Total Post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được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thống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kê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theo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thời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gian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đã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chọn</a:t>
            </a:r>
            <a:r>
              <a:rPr lang="en-GB" sz="1200" b="0" kern="0" noProof="0" dirty="0">
                <a:solidFill>
                  <a:schemeClr val="bg1"/>
                </a:solidFill>
              </a:rPr>
              <a:t>,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vậy</a:t>
            </a:r>
            <a:r>
              <a:rPr lang="en-GB" sz="1200" b="0" kern="0" noProof="0" dirty="0">
                <a:solidFill>
                  <a:schemeClr val="bg1"/>
                </a:solidFill>
              </a:rPr>
              <a:t> +15%, +32%, -54% from last week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có</a:t>
            </a:r>
            <a:r>
              <a:rPr lang="en-GB" sz="1200" b="0" kern="0" noProof="0" dirty="0">
                <a:solidFill>
                  <a:schemeClr val="bg1"/>
                </a:solidFill>
              </a:rPr>
              <a:t> ý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nghĩa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gì</a:t>
            </a:r>
            <a:r>
              <a:rPr lang="en-GB" sz="1200" b="0" kern="0" noProof="0" dirty="0">
                <a:solidFill>
                  <a:schemeClr val="bg1"/>
                </a:solidFill>
              </a:rPr>
              <a:t>,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tính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như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thế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nào</a:t>
            </a:r>
            <a:r>
              <a:rPr lang="en-GB" sz="1200" b="0" kern="0" noProof="0" dirty="0">
                <a:solidFill>
                  <a:schemeClr val="bg1"/>
                </a:solidFill>
              </a:rPr>
              <a:t>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Total views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là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tổng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lượt</a:t>
            </a:r>
            <a:r>
              <a:rPr lang="en-GB" sz="1200" b="0" kern="0" noProof="0" dirty="0">
                <a:solidFill>
                  <a:schemeClr val="bg1"/>
                </a:solidFill>
              </a:rPr>
              <a:t> view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của</a:t>
            </a:r>
            <a:r>
              <a:rPr lang="en-GB" sz="1200" b="0" kern="0" noProof="0" dirty="0">
                <a:solidFill>
                  <a:schemeClr val="bg1"/>
                </a:solidFill>
              </a:rPr>
              <a:t> post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và</a:t>
            </a:r>
            <a:r>
              <a:rPr lang="en-GB" sz="1200" b="0" kern="0" noProof="0" dirty="0">
                <a:solidFill>
                  <a:schemeClr val="bg1"/>
                </a:solidFill>
              </a:rPr>
              <a:t> event,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sao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không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tách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thành</a:t>
            </a:r>
            <a:r>
              <a:rPr lang="en-GB" sz="1200" b="0" kern="0" noProof="0" dirty="0">
                <a:solidFill>
                  <a:schemeClr val="bg1"/>
                </a:solidFill>
              </a:rPr>
              <a:t> 2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để</a:t>
            </a:r>
            <a:r>
              <a:rPr lang="en-GB" sz="1200" b="0" kern="0" noProof="0" dirty="0">
                <a:solidFill>
                  <a:schemeClr val="bg1"/>
                </a:solidFill>
              </a:rPr>
              <a:t> mentor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biết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số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lượng</a:t>
            </a:r>
            <a:r>
              <a:rPr lang="en-GB" sz="1200" b="0" kern="0" noProof="0" dirty="0">
                <a:solidFill>
                  <a:schemeClr val="bg1"/>
                </a:solidFill>
              </a:rPr>
              <a:t> view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của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từng</a:t>
            </a:r>
            <a:r>
              <a:rPr lang="en-GB" sz="1200" b="0" kern="0" noProof="0" dirty="0">
                <a:solidFill>
                  <a:schemeClr val="bg1"/>
                </a:solidFill>
              </a:rPr>
              <a:t> post/event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Ở My Posts: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cột</a:t>
            </a:r>
            <a:r>
              <a:rPr lang="en-GB" sz="1200" b="0" kern="0" noProof="0" dirty="0">
                <a:solidFill>
                  <a:schemeClr val="bg1"/>
                </a:solidFill>
              </a:rPr>
              <a:t> new sub, opened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là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gì</a:t>
            </a:r>
            <a:r>
              <a:rPr lang="en-GB" sz="1200" b="0" kern="0" noProof="0" dirty="0">
                <a:solidFill>
                  <a:schemeClr val="bg1"/>
                </a:solidFill>
              </a:rPr>
              <a:t>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6464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/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E7BCA-FF9A-86C4-163D-494ED3E694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25569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E7BCA-FF9A-86C4-163D-494ED3E694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14BDA87-C9C8-CD58-C9D7-0C952C1D73C0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792971C-5B5B-A6FA-F013-3425E23F0398}"/>
              </a:ext>
            </a:extLst>
          </p:cNvPr>
          <p:cNvGrpSpPr/>
          <p:nvPr userDrawn="1"/>
        </p:nvGrpSpPr>
        <p:grpSpPr>
          <a:xfrm>
            <a:off x="2351237" y="3370961"/>
            <a:ext cx="7489526" cy="1214079"/>
            <a:chOff x="2351237" y="4661428"/>
            <a:chExt cx="7489526" cy="1214079"/>
          </a:xfrm>
          <a:solidFill>
            <a:schemeClr val="bg1"/>
          </a:solidFill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4000F00-176B-F700-F10A-6EE4FA8D7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51237" y="4661428"/>
              <a:ext cx="7489526" cy="432000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2E4C65FC-40D0-028A-67FF-E45E9578E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62923" y="5641507"/>
              <a:ext cx="5466154" cy="23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48544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058721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orient="horz" pos="1359" userDrawn="1">
          <p15:clr>
            <a:srgbClr val="FBAE40"/>
          </p15:clr>
        </p15:guide>
        <p15:guide id="22" pos="3568" userDrawn="1">
          <p15:clr>
            <a:srgbClr val="FBAE40"/>
          </p15:clr>
        </p15:guide>
        <p15:guide id="23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2323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66155744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50394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39D5703-BD1C-3A16-A4A7-30E0EE62B0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8285287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828655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6092407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492" userDrawn="1">
          <p15:clr>
            <a:srgbClr val="FBAE40"/>
          </p15:clr>
        </p15:guide>
        <p15:guide id="24" pos="576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text with 1/3 image + white space fo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83663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57B48F4-BDD6-6F20-ED74-A0F80415BF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1425" y="5131789"/>
            <a:ext cx="3178576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3853468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21622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8" y="2157413"/>
            <a:ext cx="3928356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8" y="1530000"/>
            <a:ext cx="3928356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7C43C1D-0D5A-3546-923A-9906F73102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2355" y="2157413"/>
            <a:ext cx="3924931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25734A7E-A371-8589-95F1-486EF3BDC2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2355" y="1530000"/>
            <a:ext cx="392493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5B0D54-9E65-6676-5BE0-B1EC73550C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15322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9" orient="horz" pos="963" userDrawn="1">
          <p15:clr>
            <a:srgbClr val="FBAE40"/>
          </p15:clr>
        </p15:guide>
        <p15:guide id="20" pos="270" userDrawn="1">
          <p15:clr>
            <a:srgbClr val="FBAE40"/>
          </p15:clr>
        </p15:guide>
        <p15:guide id="21" orient="horz" pos="692" userDrawn="1">
          <p15:clr>
            <a:srgbClr val="FBAE40"/>
          </p15:clr>
        </p15:guide>
        <p15:guide id="22" orient="horz" pos="4049" userDrawn="1">
          <p15:clr>
            <a:srgbClr val="FBAE40"/>
          </p15:clr>
        </p15:guide>
        <p15:guide id="23" orient="horz" pos="1359" userDrawn="1">
          <p15:clr>
            <a:srgbClr val="FBAE40"/>
          </p15:clr>
        </p15:guide>
        <p15:guide id="24" pos="5490" userDrawn="1">
          <p15:clr>
            <a:srgbClr val="FBAE40"/>
          </p15:clr>
        </p15:guide>
        <p15:guide id="25" pos="5760" userDrawn="1">
          <p15:clr>
            <a:srgbClr val="FBAE40"/>
          </p15:clr>
        </p15:guide>
        <p15:guide id="26" pos="3018" userDrawn="1">
          <p15:clr>
            <a:srgbClr val="FBAE40"/>
          </p15:clr>
        </p15:guide>
        <p15:guide id="27" pos="274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26307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9187" y="1528763"/>
            <a:ext cx="5232602" cy="4896000"/>
          </a:xfrm>
        </p:spPr>
        <p:txBody>
          <a:bodyPr/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7" name="Text Placeholder 38">
            <a:extLst>
              <a:ext uri="{FF2B5EF4-FFF2-40B4-BE49-F238E27FC236}">
                <a16:creationId xmlns:a16="http://schemas.microsoft.com/office/drawing/2014/main" id="{6E9374FC-ECE4-7A38-5807-87AE94A088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4001" y="4365382"/>
            <a:ext cx="4798800" cy="2062406"/>
          </a:xfrm>
          <a:solidFill>
            <a:schemeClr val="tx2">
              <a:alpha val="85000"/>
            </a:schemeClr>
          </a:solidFill>
        </p:spPr>
        <p:txBody>
          <a:bodyPr lIns="288000" tIns="288000" rIns="288000" bIns="288000" anchor="b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4" name="Text Placeholder 43">
            <a:extLst>
              <a:ext uri="{FF2B5EF4-FFF2-40B4-BE49-F238E27FC236}">
                <a16:creationId xmlns:a16="http://schemas.microsoft.com/office/drawing/2014/main" id="{38EE8FDF-DB06-4651-3389-787CA10E77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4001" y="4238556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77" name="Text Placeholder 43">
            <a:extLst>
              <a:ext uri="{FF2B5EF4-FFF2-40B4-BE49-F238E27FC236}">
                <a16:creationId xmlns:a16="http://schemas.microsoft.com/office/drawing/2014/main" id="{9A496C9E-D567-76DE-1404-D4A0596855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 flipV="1">
            <a:off x="5374801" y="6292522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498870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6" pos="3840">
          <p15:clr>
            <a:srgbClr val="FBAE40"/>
          </p15:clr>
        </p15:guide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pos="411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text with ima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94459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3475239"/>
            <a:ext cx="11329789" cy="295254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FF00CA-6EEE-1446-767F-22A63CDAE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68109393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1916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218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 slide / full-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6345F9D-58D8-A03C-2C14-3C466D3CB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96876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6345F9D-58D8-A03C-2C14-3C466D3CB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4414B2E-C340-9140-1BD1-92410CBF7B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4" name="Text Placeholder 38">
            <a:extLst>
              <a:ext uri="{FF2B5EF4-FFF2-40B4-BE49-F238E27FC236}">
                <a16:creationId xmlns:a16="http://schemas.microsoft.com/office/drawing/2014/main" id="{9765689A-1419-4CD4-170E-F5C60B6417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098000"/>
            <a:ext cx="8640000" cy="1487991"/>
          </a:xfrm>
          <a:solidFill>
            <a:schemeClr val="tx2">
              <a:alpha val="85000"/>
            </a:schemeClr>
          </a:solidFill>
        </p:spPr>
        <p:txBody>
          <a:bodyPr wrap="square" lIns="432000" tIns="432000" rIns="432000" bIns="432000" anchor="t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4000" b="1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Text, 40pt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8E425FDA-ACD2-D989-043B-F820E6AB51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41432" y="172618"/>
            <a:ext cx="1350568" cy="684364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56795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3" pos="270" userDrawn="1">
          <p15:clr>
            <a:srgbClr val="FBAE40"/>
          </p15:clr>
        </p15:guide>
        <p15:guide id="4" pos="571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1297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B1008097-4228-1AEA-6834-837AEB6C76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4813706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0" pos="270" userDrawn="1">
          <p15:clr>
            <a:srgbClr val="FBAE40"/>
          </p15:clr>
        </p15:guide>
        <p15:guide id="11" orient="horz" pos="69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51406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6136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298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6136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298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2CF4B-8A3C-13FA-BECD-9DB01F4A6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3304646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846660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97672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575FA654-6B49-780A-BFB4-222C9877472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5842F8D1-C8E7-B7F7-193F-396D7F0C1FD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F7ED4793-8249-B71F-2BD9-1E188E58956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01AD36-B7B0-8DA3-E4DF-7B92563C34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187357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71151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D01BDA65-4A3A-8C7F-6D57-257CEA15EDA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822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822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B19CB6E8-97CB-822F-3F85-A7275483C4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50847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6" name="Text Placeholder 43">
            <a:extLst>
              <a:ext uri="{FF2B5EF4-FFF2-40B4-BE49-F238E27FC236}">
                <a16:creationId xmlns:a16="http://schemas.microsoft.com/office/drawing/2014/main" id="{2EF03F68-E44D-2D1B-E3CF-23E57CD8AC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0847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F69C67C-E89D-2384-2449-3AE3B29A56D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4675A820-B82C-20ED-4FD7-8096B1F92A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DF422E5E-8133-BB32-C099-047DCCC1623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B07921-E735-F94C-40EB-71F2AF0C4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09191098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10138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Picture Placeholder 3">
            <a:extLst>
              <a:ext uri="{FF2B5EF4-FFF2-40B4-BE49-F238E27FC236}">
                <a16:creationId xmlns:a16="http://schemas.microsoft.com/office/drawing/2014/main" id="{05696C37-BDF4-2F3D-603C-E184461059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E7C418BE-D8E0-8035-E432-74FD98A897B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99175D0A-6D9D-DBBC-30F3-D0FC5D29CD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43">
            <a:extLst>
              <a:ext uri="{FF2B5EF4-FFF2-40B4-BE49-F238E27FC236}">
                <a16:creationId xmlns:a16="http://schemas.microsoft.com/office/drawing/2014/main" id="{70D8A088-B7AE-9853-F92D-69BFEFB60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101E0012-1AFC-2117-1AFF-131E7D68BC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2" name="Text Placeholder 43">
            <a:extLst>
              <a:ext uri="{FF2B5EF4-FFF2-40B4-BE49-F238E27FC236}">
                <a16:creationId xmlns:a16="http://schemas.microsoft.com/office/drawing/2014/main" id="{76B9F0EE-35D9-4F4C-DF19-6F1329686F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290CBF69-D6CA-7FA4-2148-5B01F5233D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F30F8F33-E146-584B-B117-177763926F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5" name="Picture Placeholder 3">
            <a:extLst>
              <a:ext uri="{FF2B5EF4-FFF2-40B4-BE49-F238E27FC236}">
                <a16:creationId xmlns:a16="http://schemas.microsoft.com/office/drawing/2014/main" id="{93AD48AD-2E9D-CCFA-CC34-50B41218A9B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6" name="Text Placeholder 43">
            <a:extLst>
              <a:ext uri="{FF2B5EF4-FFF2-40B4-BE49-F238E27FC236}">
                <a16:creationId xmlns:a16="http://schemas.microsoft.com/office/drawing/2014/main" id="{3CFFEEC3-C7DF-AE66-30A4-4911FF001F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AF0EB9D8-DAFE-F2BB-AAEB-93E5A6FCF4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1" name="Text Placeholder 43">
            <a:extLst>
              <a:ext uri="{FF2B5EF4-FFF2-40B4-BE49-F238E27FC236}">
                <a16:creationId xmlns:a16="http://schemas.microsoft.com/office/drawing/2014/main" id="{8150DEEE-F1C8-412C-9A41-9C6A1510A4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532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C0E9FEFA-5AB3-30A2-24C9-3AC8326327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532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7FA20DE0-E4E7-6C95-C8AA-55B9BE2AE5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545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5" name="Text Placeholder 43">
            <a:extLst>
              <a:ext uri="{FF2B5EF4-FFF2-40B4-BE49-F238E27FC236}">
                <a16:creationId xmlns:a16="http://schemas.microsoft.com/office/drawing/2014/main" id="{BC1BB4AA-BCDE-6809-1034-93EE2784F5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545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A4B36-92F3-CCD6-D942-4A1C8BE3C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264521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53725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2E005BC1-0A00-6A3F-9AB9-2090FB403C5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5998" y="2016000"/>
            <a:ext cx="5255944" cy="301878"/>
          </a:xfrm>
        </p:spPr>
        <p:txBody>
          <a:bodyPr>
            <a:noAutofit/>
          </a:bodyPr>
          <a:lstStyle>
            <a:lvl1pPr marL="0" indent="0" rtl="0">
              <a:lnSpc>
                <a:spcPct val="120000"/>
              </a:lnSpc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5998" y="1520825"/>
            <a:ext cx="525594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BE14B7E-1369-C17A-8857-D645DEE0EC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5998" y="2847527"/>
            <a:ext cx="5255944" cy="113966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Company address on three lines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55998" y="4535936"/>
            <a:ext cx="5255944" cy="189185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E503F-5E60-20CF-7913-904004C1FF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4707283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57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55491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5AC5C679-4332-8618-78DC-64B8D16861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44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16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44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2000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916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1658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146B3A-75B7-5620-B3DF-822D076AD0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93298722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6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30139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1999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1999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0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6100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D97310F-BF77-3052-7D5F-521AE85495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813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0A03D3B0-D87F-65E2-20D2-2E3D4FC53E1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AC0C46D-924E-6086-ABF8-9C7B8618C2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78813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E75E8A5-8070-B311-99AA-D3C4B3C392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8813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BE829B-D1F1-110E-2A2D-99BA9886B4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0717659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9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34605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530000"/>
            <a:ext cx="5232000" cy="4896000"/>
          </a:xfrm>
        </p:spPr>
        <p:txBody>
          <a:bodyPr anchor="t"/>
          <a:lstStyle>
            <a:lvl1pPr marL="625475" indent="-625475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625475" indent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114092815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8" orient="horz" pos="692" userDrawn="1">
          <p15:clr>
            <a:srgbClr val="FBAE40"/>
          </p15:clr>
        </p15:guide>
        <p15:guide id="9" pos="270" userDrawn="1">
          <p15:clr>
            <a:srgbClr val="FBAE40"/>
          </p15:clr>
        </p15:guide>
        <p15:guide id="10" pos="3839" userDrawn="1">
          <p15:clr>
            <a:srgbClr val="FBAE40"/>
          </p15:clr>
        </p15:guide>
        <p15:guide id="11" orient="horz" pos="4047" userDrawn="1">
          <p15:clr>
            <a:srgbClr val="FBAE40"/>
          </p15:clr>
        </p15:guide>
        <p15:guide id="12" orient="horz" pos="963" userDrawn="1">
          <p15:clr>
            <a:srgbClr val="FBAE40"/>
          </p15:clr>
        </p15:guide>
        <p15:guide id="13" pos="356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23631067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1528763"/>
            <a:ext cx="11329200" cy="489902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8737973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587"/>
            <a:ext cx="113292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11329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69886104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50059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5447999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447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2000" y="2160587"/>
            <a:ext cx="5449788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2000" y="1530000"/>
            <a:ext cx="5449788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93578478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963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1359" userDrawn="1">
          <p15:clr>
            <a:srgbClr val="FBAE40"/>
          </p15:clr>
        </p15:guide>
        <p15:guide id="21" pos="3974" userDrawn="1">
          <p15:clr>
            <a:srgbClr val="FBAE40"/>
          </p15:clr>
        </p15:guide>
        <p15:guide id="22" pos="370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28247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9897899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210" userDrawn="1">
          <p15:clr>
            <a:srgbClr val="FBAE40"/>
          </p15:clr>
        </p15:guide>
        <p15:guide id="24" pos="4940" userDrawn="1">
          <p15:clr>
            <a:srgbClr val="FBAE40"/>
          </p15:clr>
        </p15:guide>
        <p15:guide id="25" pos="2740" userDrawn="1">
          <p15:clr>
            <a:srgbClr val="FBAE40"/>
          </p15:clr>
        </p15:guide>
        <p15:guide id="26" pos="247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3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075058B-0DA5-BCC2-2884-A3AA6637B8D8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21007809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8" imgW="306" imgH="306" progId="TCLayout.ActiveDocument.1">
                  <p:embed/>
                </p:oleObj>
              </mc:Choice>
              <mc:Fallback>
                <p:oleObj name="think-cell Slide" r:id="rId28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075058B-0DA5-BCC2-2884-A3AA6637B8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2B6DD6-B6DA-4A3B-AA01-32E0D792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B469-A741-AADC-88BD-759DB5D44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D0CF3-0723-425A-205C-484322D63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rtl="0">
              <a:defRPr sz="1000">
                <a:solidFill>
                  <a:schemeClr val="bg2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331C2-6712-205D-6768-F1C229CF0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 rtl="0">
              <a:defRPr sz="1000">
                <a:solidFill>
                  <a:schemeClr val="bg2"/>
                </a:solidFill>
              </a:defRPr>
            </a:lvl1pPr>
          </a:lstStyle>
          <a:p>
            <a:fld id="{97B27895-1833-42C6-927E-7C9AD7EEEA97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85608BD-05B9-34D2-34A7-A5AF7917B1E7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021614" y="352800"/>
            <a:ext cx="738385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7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706" r:id="rId5"/>
    <p:sldLayoutId id="2147483709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7" r:id="rId24"/>
    <p:sldLayoutId id="2147483708" r:id="rId25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4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6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9.x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36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330" y="184124"/>
            <a:ext cx="3527555" cy="1203649"/>
          </a:xfrm>
        </p:spPr>
        <p:txBody>
          <a:bodyPr/>
          <a:lstStyle/>
          <a:p>
            <a:r>
              <a:rPr lang="en-GB" noProof="0" dirty="0"/>
              <a:t>Mentor Manage</a:t>
            </a:r>
            <a:r>
              <a:rPr lang="vi-VN" noProof="0" dirty="0"/>
              <a:t> </a:t>
            </a:r>
            <a:r>
              <a:rPr lang="en-GB" noProof="0" dirty="0"/>
              <a:t>Event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F15F3F-9649-8729-AAC8-D32E4BE3B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02" y="1497185"/>
            <a:ext cx="4688255" cy="38636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5E0D10-5EE9-3301-FA62-CE857FCF4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1446" y="302771"/>
            <a:ext cx="7030484" cy="505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9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46" y="10230"/>
            <a:ext cx="3020174" cy="558351"/>
          </a:xfrm>
        </p:spPr>
        <p:txBody>
          <a:bodyPr/>
          <a:lstStyle/>
          <a:p>
            <a:r>
              <a:rPr lang="en-GB" noProof="0" dirty="0"/>
              <a:t>Mentee Profile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BD0D89-4898-60F1-4E40-854327E09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98" y="1038687"/>
            <a:ext cx="5513501" cy="52378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19D12F-F47B-102E-3BA2-B262F292D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0230"/>
            <a:ext cx="6094900" cy="677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96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46" y="10230"/>
            <a:ext cx="3020174" cy="558351"/>
          </a:xfrm>
        </p:spPr>
        <p:txBody>
          <a:bodyPr/>
          <a:lstStyle/>
          <a:p>
            <a:r>
              <a:rPr lang="en-GB" noProof="0" dirty="0"/>
              <a:t>Mentee Profile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711067-84AF-8732-3637-A92086491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503" y="826354"/>
            <a:ext cx="6947497" cy="489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06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5" y="104697"/>
            <a:ext cx="3124940" cy="1280220"/>
          </a:xfrm>
        </p:spPr>
        <p:txBody>
          <a:bodyPr/>
          <a:lstStyle/>
          <a:p>
            <a:r>
              <a:rPr lang="en-GB" dirty="0"/>
              <a:t>Admin/Dashboard</a:t>
            </a:r>
            <a:endParaRPr lang="en-GB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D5BC6B-F431-47B9-3E7A-4CF1032A6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846" y="0"/>
            <a:ext cx="4281114" cy="70014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84D0B9-4FE7-06C7-B1AA-633D73F2F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21" y="1475044"/>
            <a:ext cx="5385479" cy="465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1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104697"/>
            <a:ext cx="4253735" cy="901143"/>
          </a:xfrm>
        </p:spPr>
        <p:txBody>
          <a:bodyPr/>
          <a:lstStyle/>
          <a:p>
            <a:r>
              <a:rPr lang="en-GB" dirty="0"/>
              <a:t>Questions &amp; Answers</a:t>
            </a:r>
            <a:endParaRPr lang="en-GB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343304-832D-A30F-4F5F-952B70938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750" y="1055385"/>
            <a:ext cx="4754499" cy="474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82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238B87-108C-03C1-22E9-6406602AA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8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46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Blurry close-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6EFD7AD0-68E0-8E59-4AEA-D1B60E12CAB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032F4F1-3FB0-23B8-1A5F-348E90DB40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Tai Dang |  </a:t>
            </a:r>
            <a:r>
              <a:rPr lang="en-US" dirty="0"/>
              <a:t>24.06.2024</a:t>
            </a:r>
            <a:endParaRPr lang="en-GB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B47277-216F-802E-6C6C-68C8BB1FE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999" y="4851918"/>
            <a:ext cx="11331375" cy="871572"/>
          </a:xfrm>
        </p:spPr>
        <p:txBody>
          <a:bodyPr/>
          <a:lstStyle/>
          <a:p>
            <a:r>
              <a:rPr lang="en-US" dirty="0"/>
              <a:t>Mentoring Hub Subsystem Output</a:t>
            </a:r>
          </a:p>
        </p:txBody>
      </p:sp>
    </p:spTree>
    <p:extLst>
      <p:ext uri="{BB962C8B-B14F-4D97-AF65-F5344CB8AC3E}">
        <p14:creationId xmlns:p14="http://schemas.microsoft.com/office/powerpoint/2010/main" val="258321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>
            <a:extLst>
              <a:ext uri="{FF2B5EF4-FFF2-40B4-BE49-F238E27FC236}">
                <a16:creationId xmlns:a16="http://schemas.microsoft.com/office/drawing/2014/main" id="{4A37ADCE-579E-A179-EA5A-5FE167B559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28" name="Object 27" hidden="1">
                        <a:extLst>
                          <a:ext uri="{FF2B5EF4-FFF2-40B4-BE49-F238E27FC236}">
                            <a16:creationId xmlns:a16="http://schemas.microsoft.com/office/drawing/2014/main" id="{4A37ADCE-579E-A179-EA5A-5FE167B55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A1D1FF9-CAD7-2AAE-1CC6-BD9691BDC8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2000" y="270366"/>
            <a:ext cx="5232000" cy="6522319"/>
          </a:xfrm>
        </p:spPr>
        <p:txBody>
          <a:bodyPr/>
          <a:lstStyle/>
          <a:p>
            <a:pPr marL="0" indent="0">
              <a:buNone/>
            </a:pPr>
            <a:r>
              <a:rPr lang="en-GB" noProof="0" dirty="0">
                <a:solidFill>
                  <a:srgbClr val="FF0000"/>
                </a:solidFill>
              </a:rPr>
              <a:t>Agenda</a:t>
            </a:r>
          </a:p>
          <a:p>
            <a:r>
              <a:rPr lang="en-GB" dirty="0" err="1"/>
              <a:t>Mindmap</a:t>
            </a:r>
            <a:endParaRPr lang="en-GB" dirty="0"/>
          </a:p>
          <a:p>
            <a:r>
              <a:rPr lang="en-GB" noProof="0" dirty="0" err="1"/>
              <a:t>Usecase</a:t>
            </a:r>
            <a:r>
              <a:rPr lang="en-GB" noProof="0" dirty="0"/>
              <a:t> diagram</a:t>
            </a:r>
          </a:p>
          <a:p>
            <a:r>
              <a:rPr lang="en-GB" noProof="0" dirty="0"/>
              <a:t>UI</a:t>
            </a:r>
            <a:r>
              <a:rPr lang="en-GB" dirty="0"/>
              <a:t>&amp;</a:t>
            </a:r>
            <a:r>
              <a:rPr lang="en-GB" noProof="0" dirty="0"/>
              <a:t>UX design/Database Design</a:t>
            </a:r>
          </a:p>
          <a:p>
            <a:r>
              <a:rPr lang="en-GB" dirty="0"/>
              <a:t>Q&amp;A</a:t>
            </a:r>
            <a:endParaRPr lang="en-GB" noProof="0" dirty="0"/>
          </a:p>
        </p:txBody>
      </p:sp>
      <p:pic>
        <p:nvPicPr>
          <p:cNvPr id="6" name="Picture Placeholder 5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8F957D-DEC6-8419-3774-FAFBCF9860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1" r="146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5011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4B90ED-57B9-D7D6-8D22-C5C696783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02" y="1585895"/>
            <a:ext cx="11226186" cy="368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59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28FEFB-C0E6-9F0B-A582-EFD53135F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058" y="897592"/>
            <a:ext cx="9033723" cy="496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3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801978-6E6B-D4CA-9A35-85816E6E0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321" y="0"/>
            <a:ext cx="5089667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019947F-40B8-99E5-8A40-562D01138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95" y="92086"/>
            <a:ext cx="4056026" cy="1203649"/>
          </a:xfrm>
        </p:spPr>
        <p:txBody>
          <a:bodyPr/>
          <a:lstStyle/>
          <a:p>
            <a:r>
              <a:rPr lang="en-GB" dirty="0"/>
              <a:t>Use case diagram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4069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>
            <a:extLst>
              <a:ext uri="{FF2B5EF4-FFF2-40B4-BE49-F238E27FC236}">
                <a16:creationId xmlns:a16="http://schemas.microsoft.com/office/drawing/2014/main" id="{4A37ADCE-579E-A179-EA5A-5FE167B559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28" name="Object 27" hidden="1">
                        <a:extLst>
                          <a:ext uri="{FF2B5EF4-FFF2-40B4-BE49-F238E27FC236}">
                            <a16:creationId xmlns:a16="http://schemas.microsoft.com/office/drawing/2014/main" id="{4A37ADCE-579E-A179-EA5A-5FE167B55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A1D1FF9-CAD7-2AAE-1CC6-BD9691BDC8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2000" y="270366"/>
            <a:ext cx="5232000" cy="6522319"/>
          </a:xfrm>
        </p:spPr>
        <p:txBody>
          <a:bodyPr/>
          <a:lstStyle/>
          <a:p>
            <a:r>
              <a:rPr lang="en-GB" noProof="0" dirty="0"/>
              <a:t>Mentor List</a:t>
            </a:r>
          </a:p>
          <a:p>
            <a:r>
              <a:rPr lang="en-GB" noProof="0" dirty="0"/>
              <a:t>Mentor Profile  </a:t>
            </a:r>
          </a:p>
          <a:p>
            <a:r>
              <a:rPr lang="en-GB" dirty="0"/>
              <a:t>Mentor manage followers</a:t>
            </a:r>
            <a:endParaRPr lang="en-GB" noProof="0" dirty="0"/>
          </a:p>
          <a:p>
            <a:r>
              <a:rPr lang="en-GB" dirty="0"/>
              <a:t>Mentor manage Post/Event</a:t>
            </a:r>
          </a:p>
          <a:p>
            <a:r>
              <a:rPr lang="en-GB" noProof="0" dirty="0"/>
              <a:t>Mentee Profile</a:t>
            </a:r>
            <a:endParaRPr lang="en-GB" dirty="0"/>
          </a:p>
          <a:p>
            <a:r>
              <a:rPr lang="en-GB" noProof="0" dirty="0"/>
              <a:t>Admin Dashboard</a:t>
            </a:r>
          </a:p>
          <a:p>
            <a:endParaRPr lang="en-GB" noProof="0" dirty="0"/>
          </a:p>
        </p:txBody>
      </p:sp>
      <p:pic>
        <p:nvPicPr>
          <p:cNvPr id="6" name="Picture Placeholder 5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8F957D-DEC6-8419-3774-FAFBCF9860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1" r="146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821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1" y="0"/>
            <a:ext cx="2217895" cy="1203649"/>
          </a:xfrm>
        </p:spPr>
        <p:txBody>
          <a:bodyPr/>
          <a:lstStyle/>
          <a:p>
            <a:r>
              <a:rPr lang="en-GB" noProof="0" dirty="0"/>
              <a:t>Mentor </a:t>
            </a:r>
            <a:r>
              <a:rPr lang="en-GB" dirty="0"/>
              <a:t>List</a:t>
            </a:r>
            <a:endParaRPr lang="en-GB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1C8633-6442-9F96-A8DB-EA53EE5B0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07" y="1385078"/>
            <a:ext cx="5827594" cy="4087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C6E3E1-079A-0221-0DE3-83BDB045E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404" y="0"/>
            <a:ext cx="48480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2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130" y="176970"/>
            <a:ext cx="4291770" cy="451680"/>
          </a:xfrm>
        </p:spPr>
        <p:txBody>
          <a:bodyPr/>
          <a:lstStyle/>
          <a:p>
            <a:r>
              <a:rPr lang="en-GB" dirty="0"/>
              <a:t>Mentor Profile </a:t>
            </a:r>
            <a:endParaRPr lang="en-GB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60B84E-A05A-46F4-84F4-12B81239F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88" y="775374"/>
            <a:ext cx="5297612" cy="60826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FE6E89-C3A3-6023-A0E4-920FB6FF6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385" y="0"/>
            <a:ext cx="4962584" cy="899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0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l" rtl="0">
          <a:spcAft>
            <a:spcPts val="600"/>
          </a:spcAft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noAutofit/>
      </a:bodyPr>
      <a:lstStyle>
        <a:defPPr marL="285750" indent="-285750" algn="l" rtl="0">
          <a:lnSpc>
            <a:spcPct val="120000"/>
          </a:lnSpc>
          <a:spcAft>
            <a:spcPts val="600"/>
          </a:spcAft>
          <a:buClr>
            <a:schemeClr val="tx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  <a:custClrLst>
    <a:custClr name="Custom Color 1">
      <a:srgbClr val="005194"/>
    </a:custClr>
    <a:custClr name="Custom Color 2">
      <a:srgbClr val="3374A9"/>
    </a:custClr>
    <a:custClr name="Custom Color 3">
      <a:srgbClr val="6697BF"/>
    </a:custClr>
    <a:custClr name="Custom Color 4">
      <a:srgbClr val="99B9D4"/>
    </a:custClr>
    <a:custClr name="BLANK">
      <a:srgbClr val="FFFFFF"/>
    </a:custClr>
    <a:custClr name="BLANK">
      <a:srgbClr val="FFFFFF"/>
    </a:custClr>
    <a:custClr name="Custom Color 7">
      <a:srgbClr val="F39800"/>
    </a:custClr>
    <a:custClr name="Custom Color 8">
      <a:srgbClr val="F5AD33"/>
    </a:custClr>
    <a:custClr name="Custom Color 9">
      <a:srgbClr val="F8C166"/>
    </a:custClr>
    <a:custClr name="Custom Color 10">
      <a:srgbClr val="FAD699"/>
    </a:custClr>
    <a:custClr name="Custom Color 11">
      <a:srgbClr val="005D39"/>
    </a:custClr>
    <a:custClr name="Custom Color 12">
      <a:srgbClr val="337D61"/>
    </a:custClr>
    <a:custClr name="Custom Color 13">
      <a:srgbClr val="669E88"/>
    </a:custClr>
    <a:custClr name="Custom Color 14">
      <a:srgbClr val="99BEB0"/>
    </a:custClr>
    <a:custClr name="BLANK">
      <a:srgbClr val="FFFFFF"/>
    </a:custClr>
    <a:custClr name="BLANK">
      <a:srgbClr val="FFFFFF"/>
    </a:custClr>
    <a:custClr name="Custom Color 17">
      <a:srgbClr val="5C154F"/>
    </a:custClr>
    <a:custClr name="Custom Color 18">
      <a:srgbClr val="7D4472"/>
    </a:custClr>
    <a:custClr name="Custom Color 19">
      <a:srgbClr val="9D7395"/>
    </a:custClr>
    <a:custClr name="Custom Color 20">
      <a:srgbClr val="BEA1B9"/>
    </a:custClr>
  </a:custClrLst>
  <a:extLst>
    <a:ext uri="{05A4C25C-085E-4340-85A3-A5531E510DB2}">
      <thm15:themeFamily xmlns:thm15="http://schemas.microsoft.com/office/thememl/2012/main" name="bbv template EN.potx" id="{9D85BB11-82AC-40C5-AB89-10825A534299}" vid="{E763B3D4-954F-486E-818A-381746290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89D6FEC8D34D4D9510463D759DD364" ma:contentTypeVersion="18" ma:contentTypeDescription="Create a new document." ma:contentTypeScope="" ma:versionID="3554442a8ab4924b11751f96199d6255">
  <xsd:schema xmlns:xsd="http://www.w3.org/2001/XMLSchema" xmlns:xs="http://www.w3.org/2001/XMLSchema" xmlns:p="http://schemas.microsoft.com/office/2006/metadata/properties" xmlns:ns2="680405e6-b67e-4188-afe9-1f6c4cc802d0" xmlns:ns3="5a0a5fd8-e554-4dec-ae9e-1a78583e7e41" targetNamespace="http://schemas.microsoft.com/office/2006/metadata/properties" ma:root="true" ma:fieldsID="61344ac0bc709610c06f61e2d106e724" ns2:_="" ns3:_="">
    <xsd:import namespace="680405e6-b67e-4188-afe9-1f6c4cc802d0"/>
    <xsd:import namespace="5a0a5fd8-e554-4dec-ae9e-1a78583e7e4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0405e6-b67e-4188-afe9-1f6c4cc802d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6bb97658-b20a-4042-a651-e28394847b4b}" ma:internalName="TaxCatchAll" ma:showField="CatchAllData" ma:web="680405e6-b67e-4188-afe9-1f6c4cc802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0a5fd8-e554-4dec-ae9e-1a78583e7e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c9124cb-9502-46c0-8e39-0e7eaae6555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a0a5fd8-e554-4dec-ae9e-1a78583e7e41">
      <Terms xmlns="http://schemas.microsoft.com/office/infopath/2007/PartnerControls"/>
    </lcf76f155ced4ddcb4097134ff3c332f>
    <TaxCatchAll xmlns="680405e6-b67e-4188-afe9-1f6c4cc802d0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9B8CF79-7ADA-435D-8DBA-60E58E5DFF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0405e6-b67e-4188-afe9-1f6c4cc802d0"/>
    <ds:schemaRef ds:uri="5a0a5fd8-e554-4dec-ae9e-1a78583e7e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B0F42E2-0E6A-4852-8EA1-9F7D6F366003}">
  <ds:schemaRefs>
    <ds:schemaRef ds:uri="http://purl.org/dc/elements/1.1/"/>
    <ds:schemaRef ds:uri="680405e6-b67e-4188-afe9-1f6c4cc802d0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microsoft.com/office/2006/metadata/properties"/>
    <ds:schemaRef ds:uri="5a0a5fd8-e554-4dec-ae9e-1a78583e7e41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3CB484D-016C-43DE-886B-249507DD65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bbv template EN</Template>
  <TotalTime>5963</TotalTime>
  <Words>954</Words>
  <Application>Microsoft Office PowerPoint</Application>
  <PresentationFormat>Widescreen</PresentationFormat>
  <Paragraphs>157</Paragraphs>
  <Slides>16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bbv template EN</vt:lpstr>
      <vt:lpstr>think-cell Slide</vt:lpstr>
      <vt:lpstr>PowerPoint Presentation</vt:lpstr>
      <vt:lpstr>Mentoring Hub Subsystem Output</vt:lpstr>
      <vt:lpstr>PowerPoint Presentation</vt:lpstr>
      <vt:lpstr>PowerPoint Presentation</vt:lpstr>
      <vt:lpstr>PowerPoint Presentation</vt:lpstr>
      <vt:lpstr>Use case diagram</vt:lpstr>
      <vt:lpstr>PowerPoint Presentation</vt:lpstr>
      <vt:lpstr>Mentor List</vt:lpstr>
      <vt:lpstr>Mentor Profile </vt:lpstr>
      <vt:lpstr>Mentor Manage Event </vt:lpstr>
      <vt:lpstr>Mentee Profile</vt:lpstr>
      <vt:lpstr>Mentee Profile</vt:lpstr>
      <vt:lpstr>Admin/Dashboard</vt:lpstr>
      <vt:lpstr>Questions &amp; Answers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bbv Vietnam Presentation</dc:title>
  <dc:creator>Duong Trung Luu</dc:creator>
  <cp:lastModifiedBy>Dang Tai</cp:lastModifiedBy>
  <cp:revision>143</cp:revision>
  <dcterms:created xsi:type="dcterms:W3CDTF">2023-03-02T06:20:39Z</dcterms:created>
  <dcterms:modified xsi:type="dcterms:W3CDTF">2024-07-10T07:35:17Z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0x0101004689D6FEC8D34D4D9510463D759DD364</vt:lpwstr>
  </property>
  <property fmtid="{D5CDD505-2E9C-101B-9397-08002B2CF9AE}" pid="3" name="MediaServiceImageTags">
    <vt:lpwstr/>
  </property>
</Properties>
</file>